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5" r:id="rId1"/>
    <p:sldMasterId id="2147484256" r:id="rId2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0" r:id="rId21"/>
    <p:sldId id="281" r:id="rId22"/>
    <p:sldId id="279" r:id="rId23"/>
    <p:sldId id="278" r:id="rId24"/>
    <p:sldId id="282" r:id="rId25"/>
    <p:sldId id="283" r:id="rId26"/>
    <p:sldId id="277" r:id="rId27"/>
    <p:sldId id="284" r:id="rId28"/>
    <p:sldId id="286" r:id="rId29"/>
    <p:sldId id="288" r:id="rId30"/>
    <p:sldId id="289" r:id="rId31"/>
    <p:sldId id="287" r:id="rId32"/>
    <p:sldId id="290" r:id="rId33"/>
    <p:sldId id="291" r:id="rId34"/>
    <p:sldId id="309" r:id="rId35"/>
    <p:sldId id="292" r:id="rId36"/>
    <p:sldId id="295" r:id="rId37"/>
    <p:sldId id="296" r:id="rId38"/>
    <p:sldId id="297" r:id="rId39"/>
    <p:sldId id="298" r:id="rId40"/>
    <p:sldId id="294" r:id="rId41"/>
    <p:sldId id="299" r:id="rId42"/>
    <p:sldId id="300" r:id="rId43"/>
    <p:sldId id="302" r:id="rId44"/>
    <p:sldId id="306" r:id="rId45"/>
    <p:sldId id="301" r:id="rId46"/>
    <p:sldId id="307" r:id="rId47"/>
    <p:sldId id="308" r:id="rId48"/>
    <p:sldId id="303" r:id="rId49"/>
    <p:sldId id="304" r:id="rId50"/>
    <p:sldId id="310" r:id="rId51"/>
    <p:sldId id="30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4660"/>
  </p:normalViewPr>
  <p:slideViewPr>
    <p:cSldViewPr snapToGrid="0">
      <p:cViewPr>
        <p:scale>
          <a:sx n="70" d="100"/>
          <a:sy n="70" d="100"/>
        </p:scale>
        <p:origin x="-1218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1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9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834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4"/>
            <a:ext cx="5800725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415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659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632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457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8"/>
            <a:ext cx="3703320" cy="402335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395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5"/>
            <a:ext cx="3703320" cy="32867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507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2352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6827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9" y="731520"/>
            <a:ext cx="5009393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7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7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807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2587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5355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70129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0"/>
            <a:ext cx="1971675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132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5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0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2"/>
            <a:ext cx="38862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2"/>
            <a:ext cx="38862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887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2"/>
            <a:ext cx="386715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9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2"/>
            <a:ext cx="38862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30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997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052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2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989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443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2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9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17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5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7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November 16,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1" y="6459787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7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55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jpg"/><Relationship Id="rId5" Type="http://schemas.openxmlformats.org/officeDocument/2006/relationships/image" Target="../media/image49.sv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106" y="1500783"/>
            <a:ext cx="7857815" cy="28326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Roboto"/>
              </a:rPr>
              <a:t>Desenvolvimento híbrido</a:t>
            </a:r>
            <a:br>
              <a:rPr lang="en-US" dirty="0">
                <a:latin typeface="Roboto"/>
              </a:rPr>
            </a:br>
            <a:r>
              <a:rPr lang="en-US" dirty="0">
                <a:latin typeface="Roboto"/>
              </a:rPr>
              <a:t> </a:t>
            </a:r>
            <a:r>
              <a:rPr lang="en-US" dirty="0">
                <a:solidFill>
                  <a:srgbClr val="C00000"/>
                </a:solidFill>
                <a:latin typeface="Roboto"/>
              </a:rPr>
              <a:t>de verdade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015E89DE-CC8B-45A9-8554-718BE941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23" y="5662412"/>
            <a:ext cx="934793" cy="934793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CD4CA7CF-DDBE-4631-8DEC-24C8C2F9303F}"/>
              </a:ext>
            </a:extLst>
          </p:cNvPr>
          <p:cNvSpPr txBox="1"/>
          <p:nvPr/>
        </p:nvSpPr>
        <p:spPr>
          <a:xfrm>
            <a:off x="6920314" y="5729697"/>
            <a:ext cx="2011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Eduardo Florence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D508CC11-ED2C-4777-B494-9FBB1D0ABB3E}"/>
              </a:ext>
            </a:extLst>
          </p:cNvPr>
          <p:cNvSpPr txBox="1"/>
          <p:nvPr/>
        </p:nvSpPr>
        <p:spPr>
          <a:xfrm>
            <a:off x="6920315" y="6006967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@eduardoflorence</a:t>
            </a:r>
          </a:p>
        </p:txBody>
      </p:sp>
      <p:pic>
        <p:nvPicPr>
          <p:cNvPr id="1026" name="Picture 2" descr="GDG Rio de Janeiro">
            <a:extLst>
              <a:ext uri="{FF2B5EF4-FFF2-40B4-BE49-F238E27FC236}">
                <a16:creationId xmlns="" xmlns:a16="http://schemas.microsoft.com/office/drawing/2014/main" id="{55273683-9933-4683-B038-089FDC4F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" y="5662412"/>
            <a:ext cx="934793" cy="9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B0E6D57C-C4DC-4465-A089-8E8A0457D37E}"/>
              </a:ext>
            </a:extLst>
          </p:cNvPr>
          <p:cNvSpPr/>
          <p:nvPr/>
        </p:nvSpPr>
        <p:spPr>
          <a:xfrm>
            <a:off x="1103502" y="5593608"/>
            <a:ext cx="19575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dirty="0">
                <a:latin typeface="Roboto"/>
              </a:rPr>
              <a:t>GDG DevFest</a:t>
            </a:r>
          </a:p>
          <a:p>
            <a:r>
              <a:rPr lang="pt-BR" sz="2200" dirty="0">
                <a:latin typeface="Roboto"/>
              </a:rPr>
              <a:t>Rio 2018</a:t>
            </a:r>
            <a:endParaRPr lang="pt-BR" sz="2200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2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cmder.net/img/main.png">
            <a:extLst>
              <a:ext uri="{FF2B5EF4-FFF2-40B4-BE49-F238E27FC236}">
                <a16:creationId xmlns="" xmlns:a16="http://schemas.microsoft.com/office/drawing/2014/main" id="{07C9CB70-29DF-4AA8-87A9-D671AE69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86" y="2065892"/>
            <a:ext cx="6780374" cy="363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7170" name="Picture 2" descr="Resultado de imagem para cmder">
            <a:extLst>
              <a:ext uri="{FF2B5EF4-FFF2-40B4-BE49-F238E27FC236}">
                <a16:creationId xmlns="" xmlns:a16="http://schemas.microsoft.com/office/drawing/2014/main" id="{634AABD4-0E12-49E1-BCA4-EFCF4B69F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66" y="20658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5B8D9C65-1872-42A5-BD9E-487A74197E68}"/>
              </a:ext>
            </a:extLst>
          </p:cNvPr>
          <p:cNvSpPr txBox="1"/>
          <p:nvPr/>
        </p:nvSpPr>
        <p:spPr>
          <a:xfrm>
            <a:off x="3294411" y="2292629"/>
            <a:ext cx="507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Cmder</a:t>
            </a:r>
            <a:r>
              <a:rPr lang="pt-BR" sz="2400" b="1" dirty="0">
                <a:solidFill>
                  <a:schemeClr val="bg1"/>
                </a:solidFill>
              </a:rPr>
              <a:t> – Console de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27018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AE3D0934-AF85-44FD-9B36-B2DD81D43650}"/>
              </a:ext>
            </a:extLst>
          </p:cNvPr>
          <p:cNvSpPr txBox="1"/>
          <p:nvPr/>
        </p:nvSpPr>
        <p:spPr>
          <a:xfrm>
            <a:off x="1428352" y="2114795"/>
            <a:ext cx="628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npm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install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smtClean="0">
                <a:latin typeface="Consolas" panose="020B0609020204030204" pitchFamily="49" charset="0"/>
              </a:rPr>
              <a:t>-g </a:t>
            </a:r>
            <a:r>
              <a:rPr lang="pt-BR" sz="3200" dirty="0">
                <a:latin typeface="Consolas" panose="020B0609020204030204" pitchFamily="49" charset="0"/>
              </a:rPr>
              <a:t>@angular/</a:t>
            </a:r>
            <a:r>
              <a:rPr lang="pt-BR" sz="3200" dirty="0" err="1">
                <a:latin typeface="Consolas" panose="020B0609020204030204" pitchFamily="49" charset="0"/>
              </a:rPr>
              <a:t>cli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6EE66D5E-4B26-48C3-B581-E6F33764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928439"/>
            <a:ext cx="7543800" cy="70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A65B2E74-528B-404D-B3D6-4C58A960A592}"/>
              </a:ext>
            </a:extLst>
          </p:cNvPr>
          <p:cNvSpPr txBox="1"/>
          <p:nvPr/>
        </p:nvSpPr>
        <p:spPr>
          <a:xfrm>
            <a:off x="3824455" y="2102054"/>
            <a:ext cx="1540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new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435B0E86-265E-4CAB-A99E-B3BC3C6A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" y="3157538"/>
            <a:ext cx="82200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37D368F-3FB5-4B27-915E-98C53A0B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uma aplicação no Angular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="" xmlns:a16="http://schemas.microsoft.com/office/drawing/2014/main" id="{A65B2E74-528B-404D-B3D6-4C58A960A592}"/>
              </a:ext>
            </a:extLst>
          </p:cNvPr>
          <p:cNvSpPr txBox="1"/>
          <p:nvPr/>
        </p:nvSpPr>
        <p:spPr>
          <a:xfrm>
            <a:off x="3598433" y="2102054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serve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DDE9CCF3-22D5-4CBF-B67C-329866703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4" y="3051521"/>
            <a:ext cx="7884215" cy="29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40C41678-197C-4870-B2B8-4FD526D2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9" y="300913"/>
            <a:ext cx="5645425" cy="58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8CF1C60-740F-41B7-8CC7-F957365B2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4" y="707583"/>
            <a:ext cx="2640330" cy="43319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735D90D2-83CC-466A-BDAB-A076347B6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85" y="707583"/>
            <a:ext cx="2686050" cy="53949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D07A5E7D-C14D-4EB8-8650-ECAA53D6C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37" y="707583"/>
            <a:ext cx="33375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9E3B00F-4456-453F-A9C6-F77CAD23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Criando módulos, componentes e serviços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="" xmlns:a16="http://schemas.microsoft.com/office/drawing/2014/main" id="{BB659584-BD64-427E-9F20-54F2A58EB2F1}"/>
              </a:ext>
            </a:extLst>
          </p:cNvPr>
          <p:cNvGrpSpPr/>
          <p:nvPr/>
        </p:nvGrpSpPr>
        <p:grpSpPr>
          <a:xfrm>
            <a:off x="1315339" y="2464168"/>
            <a:ext cx="6513322" cy="2339100"/>
            <a:chOff x="388386" y="2259450"/>
            <a:chExt cx="6513322" cy="2339100"/>
          </a:xfrm>
        </p:grpSpPr>
        <p:sp>
          <p:nvSpPr>
            <p:cNvPr id="3" name="CaixaDeTexto 2">
              <a:extLst>
                <a:ext uri="{FF2B5EF4-FFF2-40B4-BE49-F238E27FC236}">
                  <a16:creationId xmlns="" xmlns:a16="http://schemas.microsoft.com/office/drawing/2014/main" id="{BDD6D23C-159B-469E-9B50-A070400C2A20}"/>
                </a:ext>
              </a:extLst>
            </p:cNvPr>
            <p:cNvSpPr txBox="1"/>
            <p:nvPr/>
          </p:nvSpPr>
          <p:spPr>
            <a:xfrm>
              <a:off x="388386" y="2844225"/>
              <a:ext cx="6513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c compras/meus-produtos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="" xmlns:a16="http://schemas.microsoft.com/office/drawing/2014/main" id="{EBA64A40-641D-429D-9FD0-4EC511B58C9E}"/>
                </a:ext>
              </a:extLst>
            </p:cNvPr>
            <p:cNvSpPr txBox="1"/>
            <p:nvPr/>
          </p:nvSpPr>
          <p:spPr>
            <a:xfrm>
              <a:off x="388386" y="2259450"/>
              <a:ext cx="3348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m compras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="" xmlns:a16="http://schemas.microsoft.com/office/drawing/2014/main" id="{5718FA9E-1207-41A2-80A9-925B84D06440}"/>
                </a:ext>
              </a:extLst>
            </p:cNvPr>
            <p:cNvSpPr txBox="1"/>
            <p:nvPr/>
          </p:nvSpPr>
          <p:spPr>
            <a:xfrm>
              <a:off x="388386" y="3429001"/>
              <a:ext cx="65133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c compras/lista-compras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="" xmlns:a16="http://schemas.microsoft.com/office/drawing/2014/main" id="{45A089F3-AE97-498C-BFB3-9107D8DB2C9B}"/>
                </a:ext>
              </a:extLst>
            </p:cNvPr>
            <p:cNvSpPr txBox="1"/>
            <p:nvPr/>
          </p:nvSpPr>
          <p:spPr>
            <a:xfrm>
              <a:off x="388386" y="4013775"/>
              <a:ext cx="51571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err="1">
                  <a:latin typeface="Consolas" panose="020B0609020204030204" pitchFamily="49" charset="0"/>
                </a:rPr>
                <a:t>ng</a:t>
              </a:r>
              <a:r>
                <a:rPr lang="pt-BR" sz="3200" dirty="0">
                  <a:latin typeface="Consolas" panose="020B0609020204030204" pitchFamily="49" charset="0"/>
                </a:rPr>
                <a:t> g s compras/compras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81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Angular</a:t>
            </a:r>
            <a:br>
              <a:rPr lang="pt-BR" dirty="0"/>
            </a:br>
            <a:r>
              <a:rPr lang="pt-BR" dirty="0" err="1"/>
              <a:t>Schematics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7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10" y="2079514"/>
            <a:ext cx="5600700" cy="37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03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0" y="2241089"/>
            <a:ext cx="7501865" cy="404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498715" y="1822263"/>
            <a:ext cx="2244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rgbClr val="FF0000"/>
                </a:solidFill>
              </a:rPr>
              <a:t>Form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Controls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1781CF0-8203-43BC-931E-FE54A76EB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685609"/>
            <a:ext cx="7543800" cy="2517915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Desenvolvimento Híbrido </a:t>
            </a:r>
            <a:br>
              <a:rPr lang="pt-BR" sz="5400" dirty="0"/>
            </a:br>
            <a:r>
              <a:rPr lang="pt-BR" sz="5400" dirty="0"/>
              <a:t>vs.</a:t>
            </a:r>
            <a:br>
              <a:rPr lang="pt-BR" sz="5400" dirty="0"/>
            </a:br>
            <a:r>
              <a:rPr lang="pt-BR" sz="5400" dirty="0"/>
              <a:t>Aplicativo Híbrido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EBA20671-66CC-40F4-B33C-13246698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7"/>
          <a:stretch/>
        </p:blipFill>
        <p:spPr>
          <a:xfrm>
            <a:off x="388954" y="4553579"/>
            <a:ext cx="4035287" cy="17861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1C8C905A-E582-4FB7-8AFB-2C5EA6493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1"/>
          <a:stretch/>
        </p:blipFill>
        <p:spPr>
          <a:xfrm>
            <a:off x="4285755" y="4553579"/>
            <a:ext cx="4035287" cy="20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678298" y="1851351"/>
            <a:ext cx="3885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CDK - </a:t>
            </a:r>
            <a:r>
              <a:rPr lang="pt-BR" sz="2800" dirty="0" err="1">
                <a:solidFill>
                  <a:srgbClr val="FF0000"/>
                </a:solidFill>
              </a:rPr>
              <a:t>Component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Dev</a:t>
            </a:r>
            <a:r>
              <a:rPr lang="pt-BR" sz="2800" dirty="0">
                <a:solidFill>
                  <a:srgbClr val="FF0000"/>
                </a:solidFill>
              </a:rPr>
              <a:t> Kit</a:t>
            </a:r>
          </a:p>
        </p:txBody>
      </p:sp>
      <p:pic>
        <p:nvPicPr>
          <p:cNvPr id="5122" name="Picture 2" descr="https://cdn-images-1.medium.com/max/1400/1*i30ZQdBC7CKbXXdOrUNQc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70" y="2642365"/>
            <a:ext cx="6096000" cy="29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C3ABBFB8-F75F-40AC-B816-E62C9F6FAC81}"/>
              </a:ext>
            </a:extLst>
          </p:cNvPr>
          <p:cNvSpPr txBox="1"/>
          <p:nvPr/>
        </p:nvSpPr>
        <p:spPr>
          <a:xfrm>
            <a:off x="459337" y="2871177"/>
            <a:ext cx="82253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000" dirty="0">
                <a:latin typeface="Consolas" panose="020B0609020204030204" pitchFamily="49" charset="0"/>
              </a:rPr>
              <a:t>npm install --save @angular/material</a:t>
            </a:r>
          </a:p>
          <a:p>
            <a:r>
              <a:rPr lang="nb-NO" sz="3000" dirty="0">
                <a:latin typeface="Consolas" panose="020B0609020204030204" pitchFamily="49" charset="0"/>
              </a:rPr>
              <a:t>npm install --save @angular/cdk </a:t>
            </a:r>
          </a:p>
          <a:p>
            <a:r>
              <a:rPr lang="nb-NO" sz="3000" dirty="0">
                <a:latin typeface="Consolas" panose="020B0609020204030204" pitchFamily="49" charset="0"/>
              </a:rPr>
              <a:t>npm install --save @angular/animations</a:t>
            </a:r>
            <a:endParaRPr lang="pt-BR" sz="3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D3966E5D-BA9D-45DF-A66C-5F1778E7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Angular Material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1790246" y="2292105"/>
            <a:ext cx="5609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ng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add</a:t>
            </a:r>
            <a:r>
              <a:rPr lang="pt-BR" sz="3200" dirty="0">
                <a:latin typeface="Consolas" panose="020B0609020204030204" pitchFamily="49" charset="0"/>
              </a:rPr>
              <a:t> @angular/material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/>
          <a:stretch/>
        </p:blipFill>
        <p:spPr bwMode="auto">
          <a:xfrm>
            <a:off x="1247772" y="3170712"/>
            <a:ext cx="6648450" cy="239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59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 Mobile</a:t>
            </a:r>
          </a:p>
        </p:txBody>
      </p:sp>
    </p:spTree>
    <p:extLst>
      <p:ext uri="{BB962C8B-B14F-4D97-AF65-F5344CB8AC3E}">
        <p14:creationId xmlns:p14="http://schemas.microsoft.com/office/powerpoint/2010/main" val="252105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4835" y="3146963"/>
            <a:ext cx="7543800" cy="1914420"/>
          </a:xfrm>
        </p:spPr>
        <p:txBody>
          <a:bodyPr>
            <a:normAutofit/>
          </a:bodyPr>
          <a:lstStyle/>
          <a:p>
            <a:r>
              <a:rPr lang="pt-BR" sz="6000" dirty="0"/>
              <a:t>Híbrido, Nativo ou PWA</a:t>
            </a:r>
            <a:br>
              <a:rPr lang="pt-BR" sz="6000" dirty="0"/>
            </a:b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9108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Entendi, mas escolho qual?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78" y="2362443"/>
            <a:ext cx="7286251" cy="30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321931" y="2052345"/>
            <a:ext cx="86485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ng add @angular/</a:t>
            </a:r>
            <a:r>
              <a:rPr lang="en-US" sz="3000" dirty="0" err="1">
                <a:latin typeface="Consolas" panose="020B0609020204030204" pitchFamily="49" charset="0"/>
              </a:rPr>
              <a:t>pwa</a:t>
            </a:r>
            <a:r>
              <a:rPr lang="en-US" sz="3000" dirty="0">
                <a:latin typeface="Consolas" panose="020B0609020204030204" pitchFamily="49" charset="0"/>
              </a:rPr>
              <a:t> --project </a:t>
            </a:r>
            <a:r>
              <a:rPr lang="en-US" sz="3000" dirty="0" err="1">
                <a:latin typeface="Consolas" panose="020B0609020204030204" pitchFamily="49" charset="0"/>
              </a:rPr>
              <a:t>appdevfest</a:t>
            </a:r>
            <a:endParaRPr lang="pt-BR" sz="3000" dirty="0">
              <a:latin typeface="Consolas" panose="020B0609020204030204" pitchFamily="49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94" y="2921331"/>
            <a:ext cx="7002397" cy="284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1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</a:t>
            </a:r>
            <a:r>
              <a:rPr lang="pt-BR" dirty="0" err="1"/>
              <a:t>ngsw-config.json</a:t>
            </a:r>
            <a:endParaRPr lang="pt-B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" y="2039278"/>
            <a:ext cx="40386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6" y="2039278"/>
            <a:ext cx="39147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onector reto 3"/>
          <p:cNvCxnSpPr/>
          <p:nvPr/>
        </p:nvCxnSpPr>
        <p:spPr>
          <a:xfrm>
            <a:off x="4595751" y="1900052"/>
            <a:ext cx="0" cy="42276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 </a:t>
            </a:r>
            <a:r>
              <a:rPr lang="pt-BR" dirty="0" err="1"/>
              <a:t>manifest.json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73" y="2008724"/>
            <a:ext cx="550545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09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PWA         index.html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1" y="1869685"/>
            <a:ext cx="8906494" cy="40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="" xmlns:a16="http://schemas.microsoft.com/office/drawing/2014/main" id="{7C65CB02-18D0-48F0-92FE-BDC962AB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472487"/>
            <a:ext cx="7589520" cy="822960"/>
          </a:xfrm>
        </p:spPr>
        <p:txBody>
          <a:bodyPr/>
          <a:lstStyle/>
          <a:p>
            <a:pPr algn="ctr"/>
            <a:r>
              <a:rPr lang="pt-BR" sz="5400" dirty="0"/>
              <a:t>FRAMEWORKS JS</a:t>
            </a:r>
          </a:p>
        </p:txBody>
      </p:sp>
      <p:pic>
        <p:nvPicPr>
          <p:cNvPr id="3076" name="Picture 4" descr="Resultado de imagem para angular react vue">
            <a:extLst>
              <a:ext uri="{FF2B5EF4-FFF2-40B4-BE49-F238E27FC236}">
                <a16:creationId xmlns="" xmlns:a16="http://schemas.microsoft.com/office/drawing/2014/main" id="{65F4B11B-62B9-4F52-9EF4-EDA66DA1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" y="729699"/>
            <a:ext cx="72485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341813" y="2149766"/>
            <a:ext cx="3575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ng build --prod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02" y="1862388"/>
            <a:ext cx="38100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0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783CA606-A5CA-4E48-8385-523C3C7BD815}"/>
              </a:ext>
            </a:extLst>
          </p:cNvPr>
          <p:cNvSpPr/>
          <p:nvPr/>
        </p:nvSpPr>
        <p:spPr>
          <a:xfrm>
            <a:off x="1112177" y="2308554"/>
            <a:ext cx="673934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npm</a:t>
            </a:r>
            <a:r>
              <a:rPr lang="en-US" sz="3200" dirty="0">
                <a:latin typeface="Consolas" panose="020B0609020204030204" pitchFamily="49" charset="0"/>
              </a:rPr>
              <a:t> install -g http-server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http-server .\</a:t>
            </a:r>
            <a:r>
              <a:rPr lang="en-US" sz="3200" dirty="0" err="1">
                <a:latin typeface="Consolas" panose="020B0609020204030204" pitchFamily="49" charset="0"/>
              </a:rPr>
              <a:t>dist</a:t>
            </a:r>
            <a:r>
              <a:rPr lang="en-US" sz="3200" dirty="0">
                <a:latin typeface="Consolas" panose="020B0609020204030204" pitchFamily="49" charset="0"/>
              </a:rPr>
              <a:t>\</a:t>
            </a:r>
            <a:r>
              <a:rPr lang="en-US" sz="3200" dirty="0" err="1">
                <a:latin typeface="Consolas" panose="020B0609020204030204" pitchFamily="49" charset="0"/>
              </a:rPr>
              <a:t>appdevfest</a:t>
            </a:r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http://127.0.0.1:8080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14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o PWA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19" y="1852304"/>
            <a:ext cx="6951703" cy="436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Framework mobile</a:t>
            </a:r>
            <a:endParaRPr lang="pt-BR" dirty="0"/>
          </a:p>
        </p:txBody>
      </p:sp>
      <p:pic>
        <p:nvPicPr>
          <p:cNvPr id="1028" name="Picture 4" descr="https://www.nativescript.org/images/default-source/Blogs/ns-logo_share_600x31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7506" r="28453" b="6068"/>
          <a:stretch/>
        </p:blipFill>
        <p:spPr bwMode="auto">
          <a:xfrm>
            <a:off x="3214048" y="2402005"/>
            <a:ext cx="2579427" cy="25930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NativeScript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406B9710-5E63-4FBD-AEA1-05F2D546BAC4}"/>
              </a:ext>
            </a:extLst>
          </p:cNvPr>
          <p:cNvSpPr txBox="1"/>
          <p:nvPr/>
        </p:nvSpPr>
        <p:spPr>
          <a:xfrm>
            <a:off x="583095" y="2133600"/>
            <a:ext cx="79513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Acesso direto as todas as APIs nativas via </a:t>
            </a:r>
            <a:r>
              <a:rPr lang="pt-BR" sz="2800" dirty="0" err="1"/>
              <a:t>JavaScript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Runtimes</a:t>
            </a:r>
            <a:r>
              <a:rPr lang="pt-BR" sz="2800" dirty="0"/>
              <a:t> V8 e </a:t>
            </a:r>
            <a:r>
              <a:rPr lang="pt-BR" sz="2800" dirty="0" err="1"/>
              <a:t>JavaScriptCore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Compatível com iOS e Android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Open </a:t>
            </a:r>
            <a:r>
              <a:rPr lang="pt-BR" sz="2800" dirty="0" err="1"/>
              <a:t>Source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CLI poderosa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Diversos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Bem documentado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Angular / </a:t>
            </a:r>
            <a:r>
              <a:rPr lang="pt-BR" sz="2800" dirty="0" err="1"/>
              <a:t>Typescript</a:t>
            </a:r>
            <a:r>
              <a:rPr lang="pt-BR" sz="2800" dirty="0"/>
              <a:t> / </a:t>
            </a:r>
            <a:r>
              <a:rPr lang="pt-BR" sz="2800" dirty="0" err="1"/>
              <a:t>Javascript</a:t>
            </a:r>
            <a:r>
              <a:rPr lang="pt-BR" sz="2800" dirty="0"/>
              <a:t> / </a:t>
            </a:r>
            <a:r>
              <a:rPr lang="pt-BR" sz="2800" dirty="0" err="1"/>
              <a:t>VueJS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366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NativeScript</a:t>
            </a:r>
            <a:r>
              <a:rPr lang="pt-BR" dirty="0"/>
              <a:t> - Instalação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1451210" y="2292105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npm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install</a:t>
            </a:r>
            <a:r>
              <a:rPr lang="pt-BR" sz="3200" dirty="0">
                <a:latin typeface="Consolas" panose="020B0609020204030204" pitchFamily="49" charset="0"/>
              </a:rPr>
              <a:t> -g </a:t>
            </a:r>
            <a:r>
              <a:rPr lang="pt-BR" sz="3200" dirty="0" err="1">
                <a:latin typeface="Consolas" panose="020B0609020204030204" pitchFamily="49" charset="0"/>
              </a:rPr>
              <a:t>nativescript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B537099-4C98-45FB-BB2F-FD169E45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697575"/>
            <a:ext cx="7239000" cy="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Criando um projeto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315042" y="2713003"/>
            <a:ext cx="85139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ng new -c=@</a:t>
            </a:r>
            <a:r>
              <a:rPr lang="en-US" sz="2200" dirty="0" err="1">
                <a:latin typeface="Consolas" panose="020B0609020204030204" pitchFamily="49" charset="0"/>
              </a:rPr>
              <a:t>nativescript</a:t>
            </a:r>
            <a:r>
              <a:rPr lang="en-US" sz="2200" dirty="0">
                <a:latin typeface="Consolas" panose="020B0609020204030204" pitchFamily="49" charset="0"/>
              </a:rPr>
              <a:t>/schematics </a:t>
            </a:r>
            <a:r>
              <a:rPr lang="en-US" sz="2200" dirty="0" err="1">
                <a:latin typeface="Consolas" panose="020B0609020204030204" pitchFamily="49" charset="0"/>
              </a:rPr>
              <a:t>appdevfest</a:t>
            </a:r>
            <a:r>
              <a:rPr lang="en-US" sz="2200" dirty="0">
                <a:latin typeface="Consolas" panose="020B0609020204030204" pitchFamily="49" charset="0"/>
              </a:rPr>
              <a:t> --shared</a:t>
            </a:r>
            <a:endParaRPr lang="pt-BR" sz="2200" dirty="0">
              <a:latin typeface="Consolas" panose="020B060902020403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582723C4-D8F4-42E3-BACC-04800FA0F601}"/>
              </a:ext>
            </a:extLst>
          </p:cNvPr>
          <p:cNvSpPr/>
          <p:nvPr/>
        </p:nvSpPr>
        <p:spPr>
          <a:xfrm>
            <a:off x="315041" y="4119531"/>
            <a:ext cx="85139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</a:rPr>
              <a:t>tns</a:t>
            </a:r>
            <a:r>
              <a:rPr lang="en-US" sz="2200" dirty="0">
                <a:latin typeface="Consolas" panose="020B0609020204030204" pitchFamily="49" charset="0"/>
              </a:rPr>
              <a:t> create </a:t>
            </a:r>
            <a:r>
              <a:rPr lang="en-US" sz="2200" dirty="0" err="1">
                <a:latin typeface="Consolas" panose="020B0609020204030204" pitchFamily="49" charset="0"/>
              </a:rPr>
              <a:t>appdevfest</a:t>
            </a:r>
            <a:r>
              <a:rPr lang="en-US" sz="2200" dirty="0">
                <a:latin typeface="Consolas" panose="020B0609020204030204" pitchFamily="49" charset="0"/>
              </a:rPr>
              <a:t> --template </a:t>
            </a:r>
            <a:r>
              <a:rPr lang="en-US" sz="2200" dirty="0" err="1">
                <a:latin typeface="Consolas" panose="020B0609020204030204" pitchFamily="49" charset="0"/>
              </a:rPr>
              <a:t>tns</a:t>
            </a:r>
            <a:r>
              <a:rPr lang="en-US" sz="2200" dirty="0">
                <a:latin typeface="Consolas" panose="020B0609020204030204" pitchFamily="49" charset="0"/>
              </a:rPr>
              <a:t>-template-blank-ng</a:t>
            </a:r>
            <a:endParaRPr lang="pt-BR" sz="2200" dirty="0">
              <a:latin typeface="Consolas" panose="020B060902020403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D14875AB-36E7-48F1-A3DF-E3F81976146B}"/>
              </a:ext>
            </a:extLst>
          </p:cNvPr>
          <p:cNvSpPr txBox="1"/>
          <p:nvPr/>
        </p:nvSpPr>
        <p:spPr>
          <a:xfrm>
            <a:off x="3457913" y="2236165"/>
            <a:ext cx="2228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Web + Mobile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7742931F-2481-488C-B73E-08A54AFD9CE5}"/>
              </a:ext>
            </a:extLst>
          </p:cNvPr>
          <p:cNvSpPr txBox="1"/>
          <p:nvPr/>
        </p:nvSpPr>
        <p:spPr>
          <a:xfrm>
            <a:off x="3298255" y="3596311"/>
            <a:ext cx="259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Somente Mobile</a:t>
            </a:r>
          </a:p>
        </p:txBody>
      </p:sp>
    </p:spTree>
    <p:extLst>
      <p:ext uri="{BB962C8B-B14F-4D97-AF65-F5344CB8AC3E}">
        <p14:creationId xmlns:p14="http://schemas.microsoft.com/office/powerpoint/2010/main" val="14903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Migrando um projeto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4A283835-83E9-4033-B4B3-FF57CEAF006F}"/>
              </a:ext>
            </a:extLst>
          </p:cNvPr>
          <p:cNvSpPr/>
          <p:nvPr/>
        </p:nvSpPr>
        <p:spPr>
          <a:xfrm>
            <a:off x="960783" y="2573855"/>
            <a:ext cx="72224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ng add @</a:t>
            </a:r>
            <a:r>
              <a:rPr lang="en-US" sz="3200" dirty="0" err="1">
                <a:latin typeface="Consolas" panose="020B0609020204030204" pitchFamily="49" charset="0"/>
              </a:rPr>
              <a:t>nativescript</a:t>
            </a:r>
            <a:r>
              <a:rPr lang="en-US" sz="3200" dirty="0">
                <a:latin typeface="Consolas" panose="020B0609020204030204" pitchFamily="49" charset="0"/>
              </a:rPr>
              <a:t>/schematics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Migrando um projeto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C14BC936-34B1-47A5-A6B7-AAF465EC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35" y="1785939"/>
            <a:ext cx="4133850" cy="450532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="" xmlns:a16="http://schemas.microsoft.com/office/drawing/2014/main" id="{11113F10-CC3E-456C-A337-6B5296BC47F8}"/>
              </a:ext>
            </a:extLst>
          </p:cNvPr>
          <p:cNvCxnSpPr/>
          <p:nvPr/>
        </p:nvCxnSpPr>
        <p:spPr>
          <a:xfrm flipH="1">
            <a:off x="6414054" y="4969565"/>
            <a:ext cx="702365" cy="2517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="" xmlns:a16="http://schemas.microsoft.com/office/drawing/2014/main" id="{1629579B-2B9D-44A7-AC00-EA95B79734A4}"/>
              </a:ext>
            </a:extLst>
          </p:cNvPr>
          <p:cNvCxnSpPr>
            <a:cxnSpLocks/>
          </p:cNvCxnSpPr>
          <p:nvPr/>
        </p:nvCxnSpPr>
        <p:spPr>
          <a:xfrm flipH="1">
            <a:off x="6661788" y="4969566"/>
            <a:ext cx="547397" cy="9126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0720E617-0159-4BBB-8961-0493137D3E92}"/>
              </a:ext>
            </a:extLst>
          </p:cNvPr>
          <p:cNvSpPr txBox="1"/>
          <p:nvPr/>
        </p:nvSpPr>
        <p:spPr>
          <a:xfrm>
            <a:off x="7089913" y="4572241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HTML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="" xmlns:a16="http://schemas.microsoft.com/office/drawing/2014/main" id="{0E3B87FA-8A97-4487-B5C3-BA3AC37D8381}"/>
              </a:ext>
            </a:extLst>
          </p:cNvPr>
          <p:cNvCxnSpPr/>
          <p:nvPr/>
        </p:nvCxnSpPr>
        <p:spPr>
          <a:xfrm>
            <a:off x="1881809" y="4833851"/>
            <a:ext cx="1524000" cy="135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="" xmlns:a16="http://schemas.microsoft.com/office/drawing/2014/main" id="{F46517A8-F735-4926-8D48-B0E2E35CEDA0}"/>
              </a:ext>
            </a:extLst>
          </p:cNvPr>
          <p:cNvCxnSpPr>
            <a:cxnSpLocks/>
          </p:cNvCxnSpPr>
          <p:nvPr/>
        </p:nvCxnSpPr>
        <p:spPr>
          <a:xfrm>
            <a:off x="1881811" y="4969566"/>
            <a:ext cx="1444651" cy="5241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="" xmlns:a16="http://schemas.microsoft.com/office/drawing/2014/main" id="{AF270ADD-E6C9-4C12-ADD0-EF80D5D5949A}"/>
              </a:ext>
            </a:extLst>
          </p:cNvPr>
          <p:cNvSpPr txBox="1"/>
          <p:nvPr/>
        </p:nvSpPr>
        <p:spPr>
          <a:xfrm>
            <a:off x="1225118" y="4505980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CSS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="" xmlns:a16="http://schemas.microsoft.com/office/drawing/2014/main" id="{341F79CA-D457-46B7-A664-AAAFA1E69EC3}"/>
              </a:ext>
            </a:extLst>
          </p:cNvPr>
          <p:cNvCxnSpPr>
            <a:cxnSpLocks/>
          </p:cNvCxnSpPr>
          <p:nvPr/>
        </p:nvCxnSpPr>
        <p:spPr>
          <a:xfrm>
            <a:off x="1647334" y="5629457"/>
            <a:ext cx="1718800" cy="5148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="" xmlns:a16="http://schemas.microsoft.com/office/drawing/2014/main" id="{BD725AA4-90F0-4B73-A77A-C72F9EA84C08}"/>
              </a:ext>
            </a:extLst>
          </p:cNvPr>
          <p:cNvSpPr txBox="1"/>
          <p:nvPr/>
        </p:nvSpPr>
        <p:spPr>
          <a:xfrm>
            <a:off x="1161341" y="5220877"/>
            <a:ext cx="52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7260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87" y="909262"/>
            <a:ext cx="6663902" cy="501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6614556" y="673062"/>
            <a:ext cx="2218765" cy="4598895"/>
            <a:chOff x="6400800" y="779929"/>
            <a:chExt cx="2218765" cy="4598895"/>
          </a:xfrm>
        </p:grpSpPr>
        <p:pic>
          <p:nvPicPr>
            <p:cNvPr id="1029" name="Picture 5" descr="https://image.freepik.com/vetores-gratis/iphone-x-com-tela-branca_23-214785276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8" t="11388" r="52640" b="11482"/>
            <a:stretch/>
          </p:blipFill>
          <p:spPr bwMode="auto">
            <a:xfrm>
              <a:off x="6400800" y="779929"/>
              <a:ext cx="2218765" cy="459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6" r="3957"/>
            <a:stretch/>
          </p:blipFill>
          <p:spPr>
            <a:xfrm>
              <a:off x="6690671" y="1364959"/>
              <a:ext cx="1690777" cy="3193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431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AE6FFF92-E8E9-488D-B18A-44763AF6F500}"/>
              </a:ext>
            </a:extLst>
          </p:cNvPr>
          <p:cNvSpPr/>
          <p:nvPr/>
        </p:nvSpPr>
        <p:spPr>
          <a:xfrm>
            <a:off x="92765" y="5857463"/>
            <a:ext cx="8945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news.crunchbase.com/</a:t>
            </a:r>
            <a:r>
              <a:rPr lang="pt-BR" dirty="0" err="1" smtClean="0"/>
              <a:t>news</a:t>
            </a:r>
            <a:r>
              <a:rPr lang="pt-BR" dirty="0" smtClean="0"/>
              <a:t>/popular-web-frameworks-</a:t>
            </a:r>
            <a:r>
              <a:rPr lang="pt-BR" dirty="0" err="1" smtClean="0"/>
              <a:t>seed</a:t>
            </a:r>
            <a:r>
              <a:rPr lang="pt-BR" dirty="0" smtClean="0"/>
              <a:t>-</a:t>
            </a:r>
            <a:r>
              <a:rPr lang="pt-BR" dirty="0" err="1" smtClean="0"/>
              <a:t>early</a:t>
            </a:r>
            <a:r>
              <a:rPr lang="pt-BR" dirty="0" smtClean="0"/>
              <a:t>-</a:t>
            </a:r>
            <a:r>
              <a:rPr lang="pt-BR" dirty="0" err="1" smtClean="0"/>
              <a:t>stage</a:t>
            </a:r>
            <a:r>
              <a:rPr lang="pt-BR" dirty="0" smtClean="0"/>
              <a:t>-startups</a:t>
            </a:r>
            <a:endParaRPr lang="pt-BR" dirty="0"/>
          </a:p>
        </p:txBody>
      </p:sp>
      <p:pic>
        <p:nvPicPr>
          <p:cNvPr id="1026" name="Picture 2" descr="C:\Users\eduardo\Pictures\crunchran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39" y="231821"/>
            <a:ext cx="5367073" cy="562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Testando um projeto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18E163D5-6053-4EC9-8F44-BA5BD141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9" y="1863174"/>
            <a:ext cx="6486525" cy="18859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E2B43AE-30C2-4AD6-994D-4B6B3BD4F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81" y="3874935"/>
            <a:ext cx="6534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Testando um projeto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EA518041-734B-4216-8C88-00DA7C0C6131}"/>
              </a:ext>
            </a:extLst>
          </p:cNvPr>
          <p:cNvSpPr/>
          <p:nvPr/>
        </p:nvSpPr>
        <p:spPr>
          <a:xfrm>
            <a:off x="3028122" y="2057022"/>
            <a:ext cx="26703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tns</a:t>
            </a:r>
            <a:r>
              <a:rPr lang="en-US" sz="3200" dirty="0">
                <a:latin typeface="Consolas" panose="020B0609020204030204" pitchFamily="49" charset="0"/>
              </a:rPr>
              <a:t> preview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C487986A-44ED-46F1-A141-55F849868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25" y="2787570"/>
            <a:ext cx="2126111" cy="234874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A19352C1-0F3A-42DE-8C60-7D07662373B7}"/>
              </a:ext>
            </a:extLst>
          </p:cNvPr>
          <p:cNvSpPr/>
          <p:nvPr/>
        </p:nvSpPr>
        <p:spPr>
          <a:xfrm>
            <a:off x="822962" y="5282085"/>
            <a:ext cx="754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nsolas" panose="020B0609020204030204" pitchFamily="49" charset="0"/>
              </a:rPr>
              <a:t>Use </a:t>
            </a:r>
            <a:r>
              <a:rPr lang="pt-BR" b="1" dirty="0" err="1">
                <a:latin typeface="Consolas" panose="020B0609020204030204" pitchFamily="49" charset="0"/>
              </a:rPr>
              <a:t>NativeScript</a:t>
            </a:r>
            <a:r>
              <a:rPr lang="pt-BR" b="1" dirty="0">
                <a:latin typeface="Consolas" panose="020B0609020204030204" pitchFamily="49" charset="0"/>
              </a:rPr>
              <a:t> Playground </a:t>
            </a:r>
            <a:r>
              <a:rPr lang="pt-BR" dirty="0">
                <a:latin typeface="Consolas" panose="020B0609020204030204" pitchFamily="49" charset="0"/>
              </a:rPr>
              <a:t>app </a:t>
            </a:r>
            <a:r>
              <a:rPr lang="pt-BR" dirty="0" err="1">
                <a:latin typeface="Consolas" panose="020B0609020204030204" pitchFamily="49" charset="0"/>
              </a:rPr>
              <a:t>and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scan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</a:t>
            </a:r>
            <a:r>
              <a:rPr lang="pt-BR" dirty="0">
                <a:latin typeface="Consolas" panose="020B0609020204030204" pitchFamily="49" charset="0"/>
              </a:rPr>
              <a:t> QR </a:t>
            </a:r>
            <a:r>
              <a:rPr lang="pt-BR" dirty="0" err="1">
                <a:latin typeface="Consolas" panose="020B0609020204030204" pitchFamily="49" charset="0"/>
              </a:rPr>
              <a:t>code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above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to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preview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the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application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on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your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device</a:t>
            </a:r>
            <a:r>
              <a:rPr lang="pt-BR" dirty="0"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74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4A5BC1-85AF-4B30-B30D-3E5A6E51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Emulador </a:t>
            </a:r>
            <a:r>
              <a:rPr lang="pt-BR" dirty="0" err="1"/>
              <a:t>Android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06967" y="4700781"/>
            <a:ext cx="6916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dirty="0" smtClean="0">
                <a:latin typeface="Consolas" panose="020B0609020204030204" pitchFamily="49" charset="0"/>
              </a:rPr>
              <a:t>\</a:t>
            </a:r>
            <a:r>
              <a:rPr lang="pt-BR" sz="3000" dirty="0" err="1" smtClean="0">
                <a:latin typeface="Consolas" panose="020B0609020204030204" pitchFamily="49" charset="0"/>
              </a:rPr>
              <a:t>Android</a:t>
            </a:r>
            <a:r>
              <a:rPr lang="pt-BR" sz="3000" dirty="0" smtClean="0">
                <a:latin typeface="Consolas" panose="020B0609020204030204" pitchFamily="49" charset="0"/>
              </a:rPr>
              <a:t>\</a:t>
            </a:r>
            <a:r>
              <a:rPr lang="pt-BR" sz="3000" dirty="0" err="1" smtClean="0">
                <a:latin typeface="Consolas" panose="020B0609020204030204" pitchFamily="49" charset="0"/>
              </a:rPr>
              <a:t>android-sdk</a:t>
            </a:r>
            <a:r>
              <a:rPr lang="pt-BR" sz="3000" dirty="0" smtClean="0">
                <a:latin typeface="Consolas" panose="020B0609020204030204" pitchFamily="49" charset="0"/>
              </a:rPr>
              <a:t>\</a:t>
            </a:r>
            <a:r>
              <a:rPr lang="pt-BR" sz="3000" dirty="0" err="1" smtClean="0">
                <a:latin typeface="Consolas" panose="020B0609020204030204" pitchFamily="49" charset="0"/>
              </a:rPr>
              <a:t>emulator</a:t>
            </a:r>
            <a:r>
              <a:rPr lang="pt-BR" sz="3000" dirty="0" smtClean="0">
                <a:latin typeface="Consolas" panose="020B0609020204030204" pitchFamily="49" charset="0"/>
              </a:rPr>
              <a:t>\</a:t>
            </a:r>
            <a:endParaRPr lang="pt-BR" sz="3000" dirty="0">
              <a:latin typeface="Consolas" panose="020B0609020204030204" pitchFamily="49" charset="0"/>
            </a:endParaRPr>
          </a:p>
          <a:p>
            <a:r>
              <a:rPr lang="pt-BR" sz="3000" dirty="0" err="1">
                <a:latin typeface="Consolas" panose="020B0609020204030204" pitchFamily="49" charset="0"/>
              </a:rPr>
              <a:t>emulator</a:t>
            </a:r>
            <a:r>
              <a:rPr lang="pt-BR" sz="3000" dirty="0">
                <a:latin typeface="Consolas" panose="020B0609020204030204" pitchFamily="49" charset="0"/>
              </a:rPr>
              <a:t> @Emulator-Api28-Default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42672" y="2453595"/>
            <a:ext cx="2444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err="1">
                <a:latin typeface="Consolas" panose="020B0609020204030204" pitchFamily="49" charset="0"/>
              </a:rPr>
              <a:t>tns</a:t>
            </a:r>
            <a:r>
              <a:rPr lang="pt-BR" sz="3200" dirty="0">
                <a:latin typeface="Consolas" panose="020B0609020204030204" pitchFamily="49" charset="0"/>
              </a:rPr>
              <a:t> </a:t>
            </a:r>
            <a:r>
              <a:rPr lang="pt-BR" sz="3200" dirty="0" err="1">
                <a:latin typeface="Consolas" panose="020B0609020204030204" pitchFamily="49" charset="0"/>
              </a:rPr>
              <a:t>device</a:t>
            </a:r>
            <a:endParaRPr lang="pt-BR" sz="3200" dirty="0">
              <a:latin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0" y="3079959"/>
            <a:ext cx="8482424" cy="130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396CFAA6-7A8D-4BC7-8EBA-F703C0B29DF2}"/>
              </a:ext>
            </a:extLst>
          </p:cNvPr>
          <p:cNvSpPr/>
          <p:nvPr/>
        </p:nvSpPr>
        <p:spPr>
          <a:xfrm>
            <a:off x="900754" y="1950341"/>
            <a:ext cx="7478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</a:rPr>
              <a:t>docs.nativescript.org/angular/start/general-</a:t>
            </a:r>
            <a:r>
              <a:rPr lang="pt-BR" sz="2400" dirty="0" err="1" smtClean="0">
                <a:solidFill>
                  <a:srgbClr val="0070C0"/>
                </a:solidFill>
              </a:rPr>
              <a:t>requirements</a:t>
            </a:r>
            <a:endParaRPr lang="pt-B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2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4A5BC1-85AF-4B30-B30D-3E5A6E51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Emulador </a:t>
            </a:r>
            <a:r>
              <a:rPr lang="pt-BR" dirty="0" err="1"/>
              <a:t>Android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62658" y="3136612"/>
            <a:ext cx="491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 smtClean="0">
                <a:latin typeface="Consolas" panose="020B0609020204030204" pitchFamily="49" charset="0"/>
              </a:rPr>
              <a:t>tns</a:t>
            </a:r>
            <a:r>
              <a:rPr lang="pt-BR" sz="2800" dirty="0" smtClean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run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android</a:t>
            </a:r>
            <a:r>
              <a:rPr lang="pt-BR" sz="2800" dirty="0">
                <a:latin typeface="Consolas" panose="020B0609020204030204" pitchFamily="49" charset="0"/>
              </a:rPr>
              <a:t> --</a:t>
            </a:r>
            <a:r>
              <a:rPr lang="pt-BR" sz="2800" dirty="0" err="1">
                <a:latin typeface="Consolas" panose="020B0609020204030204" pitchFamily="49" charset="0"/>
              </a:rPr>
              <a:t>bundle</a:t>
            </a:r>
            <a:endParaRPr lang="pt-BR" sz="2800" dirty="0">
              <a:latin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57" y="1761620"/>
            <a:ext cx="3477762" cy="447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74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“Plugin” para build iOS local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E2D80F99-F7DE-4832-9A59-B4D9073E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" y="1892607"/>
            <a:ext cx="8653670" cy="43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Emulador 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2136496" y="2155951"/>
            <a:ext cx="412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run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err="1">
                <a:latin typeface="Consolas" panose="020B0609020204030204" pitchFamily="49" charset="0"/>
              </a:rPr>
              <a:t>ios</a:t>
            </a:r>
            <a:r>
              <a:rPr lang="pt-BR" sz="2800" dirty="0">
                <a:latin typeface="Consolas" panose="020B0609020204030204" pitchFamily="49" charset="0"/>
              </a:rPr>
              <a:t> --</a:t>
            </a:r>
            <a:r>
              <a:rPr lang="pt-BR" sz="2800" dirty="0" err="1">
                <a:latin typeface="Consolas" panose="020B0609020204030204" pitchFamily="49" charset="0"/>
              </a:rPr>
              <a:t>bundle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1742156" y="4166325"/>
            <a:ext cx="491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err="1">
                <a:latin typeface="Consolas" panose="020B0609020204030204" pitchFamily="49" charset="0"/>
              </a:rPr>
              <a:t>tns</a:t>
            </a:r>
            <a:r>
              <a:rPr lang="pt-BR" sz="2800" dirty="0">
                <a:latin typeface="Consolas" panose="020B0609020204030204" pitchFamily="49" charset="0"/>
              </a:rPr>
              <a:t> </a:t>
            </a:r>
            <a:r>
              <a:rPr lang="pt-BR" sz="2800" dirty="0" smtClean="0">
                <a:latin typeface="Consolas" panose="020B0609020204030204" pitchFamily="49" charset="0"/>
              </a:rPr>
              <a:t>debug</a:t>
            </a:r>
            <a:r>
              <a:rPr lang="pt-BR" sz="2800" dirty="0" smtClean="0">
                <a:latin typeface="Consolas" panose="020B0609020204030204" pitchFamily="49" charset="0"/>
              </a:rPr>
              <a:t> &lt;plataforma&gt;</a:t>
            </a:r>
          </a:p>
          <a:p>
            <a:pPr algn="ctr"/>
            <a:r>
              <a:rPr lang="pt-BR" sz="2800" dirty="0" err="1">
                <a:latin typeface="Consolas" panose="020B0609020204030204" pitchFamily="49" charset="0"/>
              </a:rPr>
              <a:t>t</a:t>
            </a:r>
            <a:r>
              <a:rPr lang="pt-BR" sz="2800" dirty="0" err="1" smtClean="0">
                <a:latin typeface="Consolas" panose="020B0609020204030204" pitchFamily="49" charset="0"/>
              </a:rPr>
              <a:t>ns</a:t>
            </a:r>
            <a:r>
              <a:rPr lang="pt-BR" sz="2800" dirty="0" smtClean="0">
                <a:latin typeface="Consolas" panose="020B0609020204030204" pitchFamily="49" charset="0"/>
              </a:rPr>
              <a:t> </a:t>
            </a:r>
            <a:r>
              <a:rPr lang="pt-BR" sz="2800" dirty="0" err="1" smtClean="0">
                <a:latin typeface="Consolas" panose="020B0609020204030204" pitchFamily="49" charset="0"/>
              </a:rPr>
              <a:t>publish</a:t>
            </a:r>
            <a:r>
              <a:rPr lang="pt-BR" sz="2800" dirty="0" smtClean="0">
                <a:latin typeface="Consolas" panose="020B0609020204030204" pitchFamily="49" charset="0"/>
              </a:rPr>
              <a:t> &lt;plataforma&gt;</a:t>
            </a:r>
            <a:endParaRPr lang="pt-BR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9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BABA727-50C6-4ED3-8008-0AF5ADF6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NativeScript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Alternativa </a:t>
            </a:r>
            <a:r>
              <a:rPr lang="pt-BR" dirty="0" err="1" smtClean="0"/>
              <a:t>iOS</a:t>
            </a:r>
            <a:r>
              <a:rPr lang="pt-BR" dirty="0" smtClean="0"/>
              <a:t> / Build </a:t>
            </a:r>
            <a:r>
              <a:rPr lang="pt-BR" dirty="0" err="1" smtClean="0"/>
              <a:t>Cloud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415C30BC-C578-4D4C-85E0-2729BFE2C597}"/>
              </a:ext>
            </a:extLst>
          </p:cNvPr>
          <p:cNvSpPr/>
          <p:nvPr/>
        </p:nvSpPr>
        <p:spPr>
          <a:xfrm>
            <a:off x="1204822" y="4821356"/>
            <a:ext cx="6415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www.nativescript.org/nativescript-sidekick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6" y="2112214"/>
            <a:ext cx="4031775" cy="225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5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Dever de casa</a:t>
            </a:r>
          </a:p>
        </p:txBody>
      </p:sp>
      <p:sp>
        <p:nvSpPr>
          <p:cNvPr id="3" name="AutoShape 2" descr="data:image/png;base64,iVBORw0KGgoAAAANSUhEUgAAAj8AAABYCAMAAAAtHGbOAAAAY1BMVEX///9HhI9BgYw5fYn5+/s/gIs0e4dckZvk6+3G1dhPi5Xs8vQ3fIiPsbh5pa3v9faDq7Nqm6S3y891oaq6z9PS4OPm7u+pw8idu8Fll6DY5OekwMXQ3uFOiZSKrrW4zdEfcn9MW99xAAAPy0lEQVR4nO1d6bqjqhIVEIyKs3GKmvP+T3nBTE4FmO3tfTzt+tGdbydKCcuaKMCyTBDdalSXvtFvT5yYoemIBLr+tiAnjgi/o7h3y452xW+LcuKACAiWmsd3SPzbopw4Huya3IYPLvdOBXRiK4TecYcPBUPNL8ty4niIHHIfPrQEO+0vC3PieAiJE8n/Y0opq35bmhNHw5XSpImKgNJbSGhs/7Y8Jw6GG6PEw4T1MhYj2W+Lc+JoyGvGmJPLjyXl/W+Lc+JosJur/7RbKSHl7wpz4tAIzomMEz+BQ7vfFuHEgdEgckbxJ75HRfA5kXHia0QeCX5bhhMHRs7Q5bdlOPHvg3/JqzCRyPqbe4ELDgcFZMdJGFdpE/1BCU/8e+HGHuey0FD+wzlnKF/+6JL2gW2lBEVW88/j116cn3Mafz1SJNjAuqQPqvJWBX3mYJZOfxLlPWKc/HORHlApzNit6hNP/IWT8mTQX41LRijOSn9EA9uecCJqY0SFunGyuy2TiPXrZ0WeiS+2VnbYvhqgUSyab6gaaZozvGd0cYWBd5w6i6u7xnDrmlQ85HrnfOUnvCVO+vRqHjX7jUGp1+XtBDcdpZkqq1xUjqygr6unDA1lIw+6CSmlrrFw8n6Zo0G6fuG147ctDT1w17VWm3Rt09eIUzyAUoLrQBFFlLomJdb7rEhWf5yEVbuNQ/Y1GElMSJcZLqLxHUaAAfigxfT+FBhRvOLrvHGNRePMKT/dZdfTHKLrUb5FA8VEPBEanmv87wfUWX/SnmJnuwJir9tCTXJ9RvReMyquoVIJEyo+is8sAbvtH12Tw0OuPkpPgKsop3CDC9h3h88lJjw2qSEV/i2iuvGsKE6GD1FNPfhNst1amq3b9BcVSabmrd60PCMTz8WZCsCAxhht50/ERHcoW6O6KT23I0JkgpPgdnfdexmEHqdyQDxA7/bzx0Pi17M/8fWZ6HC1czh5MMAzZND9ITFN+luaS4kzj4sbUJLpx0nyB+uq3YMXfypCwO6z21rYpjqdK86G4SmhfLRleUaGcd1cVABI8i1/6K1QtabpqiKTLzKu0+LTdnTtPdnNuF81KvasPd9DODNrNRQtLUVs3CrzBn0SG1ixKJbsxnX5kdj23awTf6WdloGSPwjX6h+9+BMp5rOuGafccVdGDPGZgUzphqSi4E/yVcj2NX+05lwB4R4K3ZEsFHpUIjkejtFzOwgbvmCCP8n6N76bCB1Caq0X0zhCYr6U+BIwoYO085eD/kGaWYYXf1LSAYRuEkZZtm4H+3khou0Rc8/2UPzJhSGg6wGmXTFpJO4GdxH6JzRrD+aPQFsTBPhNox8JPUXWvfMiEdwg8P0HSP4IBTZP4Ezx4k9P1p8rqhClCRRWpWT+EJ+YXo8j8ScXupyGUKMicjDwNa3d+GNFvSCQWpM1Usesm1VB+Zv8FnyeAYI/xE7E71TP9eKPs15Q2DqEenBmWcg48+RzwlQyTXAg/hSCHypNfhEvtPpFfWAv/ojYFyOmiqIKT217XKx+ogd/rEbYMEfhar34g/mKjokCRkmgGilEZpc1lBmnJ37Any/i95/wx3awxl+we5YZPPhu/LEKMbAZ3Al2TYX2Ud3ARRofaOCP1YpuUwjy4g9Zydy0HiWJOlOQzCncYGa8xctx9E9PEdVVqxgJtB9/rErIBPvsvY4+gkDS5iqG98Ef60ZVNIP1jzCRFFWaXqnmTlhD/oj++bP8ET39paRz7Mifi1Af4CKGlojIWzcQN/EjxUKsJ3+sTBAVnFd48cebyxJlnDjaGvmc4+kf2v+i/yOsl+pF3YAd+RPVGL6Xzjt6SiN+Bc84vfgTiccHszIv/oSzxF+DqUl94cLdqYijv+qJo/CnFB35xXzbGnbkj/QCoVg35Xp7aw3hj0JLvfhjXYT6RUB/v/hTTsc9R7QzmQstuhnNkw0J6IPwRzrPeKfSlD3501Ncr4slo26jbXZi4duAeeg3f6ycgsmCF3/aSSR+o8QzUtiRM/WbfKSfsn3jIPxxxYV7rTXZlT8Y4k9r4O4PaKhiguLDH7ncD5ime89/eSMnu2dEERqOYSfT+6ZkwwTqQfgjWttt0749+ROC9kuoFcPFMaFwbSBFMeKPDfrQo/nTlydsx4T0psMTTosearphZ4Vj8KfokG4kzbGn/+xgYC7N7pSpoTHuBFEoiBvxx/JFY2iNkm/+XBB/WsJQkzOcoOdjRXll83yiCsfgT8u32GQNduSPsD2AXFesiOynEJ0ChvBj/liNTAis9PmbP1ZMHt9nZMvCroCP34GMAhZ5FcfgjzpPtxE78icG5Uop4qbpBhHoE+CrCX+GIHSFFx/+FGQoxugJBWPVYjloFR9pSpco0glLHIM/CVZOAG3DfvwRAQ8UE4nu4aYCibeDAW/HlD/Sh17Rah/+WAEr5f3AZPU9cZLFEouSfygQOaqZkiWOwR9h+Q2dCQPsxh+Z1OPAwAudYpyEkyQB3vkZf6LVqfgRf+yrzNQDdRwipueyyGVO+XTEn4DCJYxrEPz5bh+zP8kf30N0v82ydqvfSCg8e46V0xJTuLCvNOOPMFAId/NuH/FH4MJADeLL2l20yHff+dvjEc7zthXxGUZeFkLoYafj6/rnGmwthIz2pdsv+7Mbf3JEFZXCbAPjG4Qgf2XOH+sqPK65wZjwJ6qpA+UNhmpYtOjLnL+cA99b3FyDTJaCg1Dssfg1f+DWMAPysM3ymX+APfgTtYmsRgILoKWiNX6RFY+34I+cip/fecKfgBCw1gzkz2sCJVYU4K9D8oeC4PDr9z1/4OZU/Nlp8sv6OX/8xu0dKlxnMGvz4I8x4y9b+DMkJqf9NOaPcH7gnirW7Vf6sl8lYVu3RJT2qw8gVHAG9Vv+4ARsLYBco+bX7BdC3gzdYwEPpixWpJft/5f9ekwFsknTY/+5o7XoZihzEBC8UnP9jr8oN+yYDw4RfxXdBmugxTb+zOztwwBwlCheLQlm3IjwaeAqohX+SHU1zWaM+FORrrHsECrjtW8e8haJ6dsr/1Oa56xfOAR/IvMhN8A2/sx9NEGfrnKhVXHjRozjd5eaxu8P5Hha1zjKHz4yPyEBs/X2iuQVVxfxq3AI/sj8j7aSzxib+OO47QR5h9SLIZ5INuQPBUmgQrNV/ogBn5SzfvjTP064sGuVb7bAdP5iG47BH7mQ+F8yfyErlldnMaeQOWXT+QtFrnqdP1Y40Vhv/hSvCtbIoXBN0bJ9/r1zcAz+yIkf8/7Q4IfxVwXMYk6RU+P5U6uDC4AA/tgeHpH4zZ+S8KdghUPNOzr7ZieV17WH4I+ced7NAfpp/F7r1hFJSCfXsJULg7MTAH/k9P5n3N78cT5yRTUx1Sp2PV8BvwHH4E8kxqzb69jpH+d/OmFvtAulZcGtWf2YMHXgQQIQf2TR0Dv5/eJPg/DnPnZGaWbUZb6zacZ9imPwZyjg2KsA6Mf551bGYDrn5kYMc1ayBg0M1UD+SDP68pFH+yeMt60LCNUv3hG4eMae2hIH4U/DEPa+uXAFP5+/EO6YdvHtRQRqRjUnd9XKEpg/cvH0s8II2j8hZ6pk9BtblisvcBD+yIjjB1Z6gh3mv0J4McQbcr2sgQKS6WS4tBvmj+UjjL3BQL34U8/ZchVhWKaNW+8E634C4yj8aYSTsFMF/Q78Gdbia8KrQk4V6JMOcmkyrCQU/JFm9DFb/l5/yucxapER/SZVgW4TGRWOwp+hVHSfEGyP+fcr0qcRhc+mr3q7EPFewOZDxR9pRodpnc/696VEJaNMc9Jp/ZNTeA7Dn6IzKOIoTDTULvU/qXDIFOMuYQuK6TIrgyJTKAglf+Q7JZf+PfljY7Syydgl4RQp+3w6edL0HcPVf3D/jZwhtFDQU9wZVAEyxj71Y4F4+TUVhjJVrdlxJlHVoFk6/sgkgfChH/wpEozl7q7zBu1S7j4GB2INHmcPyo5wToljGpEdhz8ivEAIqzIVJdUOqcRO9Yfa7YiGGBte2mU9lwQqTZyGPxcP49of9u+1E0JjN+/oMpnTCC+IgtUmKfE+evTKqOe2AaWm040H4o/tyKkneDgCuZeOQSZsJ/40nYbO8gZyi0Nw/x1JHwwWmw7Q8Mdy5RZ6A39yMuzdJ+7pLdtrHU5Zv65TwlHUb9cPOl+Nz9Y9EH+sKJPDAeya3DgEYaO99/eqn3eJfiZ1kBgwBq3cmhWpPQ0df6ySI1lkkljxkwYXupoNTB1CUbjyjT12CnzyTCn1plu4HIk/lh1woWLQbalbiwoL79Ez2nl/t/U7FdfPpAbD7s8rxWaXWEpcawJ8LX9kKmrgT/LMAsx303jBv3WU4nBp3Mb7hzcMPfo2J0jd7AuSP5GtAnCh5I/iwvWLJH9K65vmnihlARd1bpMqKLsJhu24E7P80H7rBxODmdRSblZPun562kzbI2X9/Qt6/gw7Swkxs+fCmwgzwFeO0k7uIV5Oe+n+z8jVuTDy+NZ4C6lspcR3Uu7r3daHNFZfuN4zsn6+UzXn1ZoZm6vDZQk+d6p72xRR5Dd55cgDDCiwuckS+/HHl3t762ZSL85wWgHzgtR9Shw4TLKH6ner1vNHVk9L/qTPs3BFMDbu+nZSkpoLJ5vQJB9TqBopbbt+FDb62HQZWPao6IUB0Vluy6/AevFAxDStCd2ieyVLRxaBD4tGhqNM5HkkmHSBccrCU+w5NwW8O8sTrWja00Yqec3WJK4MQhzBH20Zo8slfyKHOm1UxHiiEW1vmtGw29gTFPLC++pJWUWGaexHroO188MvAelwdiEM3q2b6JwqrwLeLUfdGCFMv2ohumcd/dAeY4LmSlmJkDPDeqmKcY04N0YM3EfbDT36ERlTgmqzA5xaYmBIKi4LUFtMhLISmnnyXbiYnCjuCRMDhOsgnXLEzmN5tpR4O0WwZuylXl0NIA9PfSFkg3WtrZ3wscQlDxGTZ3xyzr34vu0kO7/S7Wj7lrbS6ohUdfTYCIUb1OQhMfPi3LhgIgWi7gncUopZ9Jgxb2bFXYKXQxHdYyRk4Yw5WSAPBXLLIJEnWvIuzRMm3om/4VRm/3JtFEcL/wsRFc31/ylx1CxWV9jAyqeovcW197AV/HHaLvEyebqTXTSmp0Ce+O+jIhQ8nfPSlkFYO13XeUlctnttEHjiP4TC27ijxokTYwgFBHozh7L+J34FfgeWSqb6AxBP/PVIOV2nSdFBh9ueOPGBM01Jv5HQ7k+LcuKAaJZblkmURFd+cuKERMn50lC5ZOWPJ06sIOCLID6nW455P/F3I6Q0nPhAJd62z/OJvxpyNfxoMbMfE5LstqHSif8+7IBRGrsDZ4oKkTNyP7ENrUMIRahOPEy40cYKJ06MEKU1ktPtBDnpabtOfIHGLcu7u61c6sTfgP8B8QzciN/9qlIAAAAASUVORK5CYII=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89" y="2650672"/>
            <a:ext cx="5476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418159" y="3802475"/>
            <a:ext cx="2188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electronjs.org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442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1EBECDFE-A4D3-42EA-940D-EFD89FB33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74" y="38638"/>
            <a:ext cx="5872766" cy="5872767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840861" y="5613002"/>
            <a:ext cx="7481595" cy="657261"/>
            <a:chOff x="773763" y="5613001"/>
            <a:chExt cx="7481595" cy="657261"/>
          </a:xfrm>
        </p:grpSpPr>
        <p:sp>
          <p:nvSpPr>
            <p:cNvPr id="3" name="Retângulo 2"/>
            <p:cNvSpPr/>
            <p:nvPr/>
          </p:nvSpPr>
          <p:spPr>
            <a:xfrm>
              <a:off x="1645274" y="5680022"/>
              <a:ext cx="661008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dirty="0">
                  <a:solidFill>
                    <a:schemeClr val="bg1"/>
                  </a:solidFill>
                </a:rPr>
                <a:t>t.me/</a:t>
              </a:r>
              <a:r>
                <a:rPr lang="pt-BR" sz="3000" dirty="0" err="1">
                  <a:solidFill>
                    <a:schemeClr val="bg1"/>
                  </a:solidFill>
                </a:rPr>
                <a:t>joinchat</a:t>
              </a:r>
              <a:r>
                <a:rPr lang="pt-BR" sz="3000" dirty="0">
                  <a:solidFill>
                    <a:schemeClr val="bg1"/>
                  </a:solidFill>
                </a:rPr>
                <a:t>/KKxCNEbJcX3CNursbPVvrg</a:t>
              </a:r>
            </a:p>
          </p:txBody>
        </p:sp>
        <p:pic>
          <p:nvPicPr>
            <p:cNvPr id="1026" name="Picture 2" descr="https://images.vexels.com/media/users/3/137414/isolated/preview/3f7486417ddd88060a1818d44b6f3728--cone-do--cone-de-telegram-by-vexel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63" y="5613001"/>
              <a:ext cx="657261" cy="65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564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5664" y="327547"/>
            <a:ext cx="7543800" cy="1450757"/>
          </a:xfrm>
        </p:spPr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785" y="2279175"/>
            <a:ext cx="8407021" cy="3589919"/>
          </a:xfrm>
        </p:spPr>
        <p:txBody>
          <a:bodyPr>
            <a:normAutofit/>
          </a:bodyPr>
          <a:lstStyle/>
          <a:p>
            <a:r>
              <a:rPr lang="pt-BR" sz="1800" dirty="0"/>
              <a:t>https://</a:t>
            </a:r>
            <a:r>
              <a:rPr lang="pt-BR" sz="1800" dirty="0" smtClean="0"/>
              <a:t>angular.io/guide/quickstart</a:t>
            </a:r>
          </a:p>
          <a:p>
            <a:r>
              <a:rPr lang="pt-BR" sz="1800" dirty="0"/>
              <a:t>https://</a:t>
            </a:r>
            <a:r>
              <a:rPr lang="pt-BR" sz="1800" dirty="0" smtClean="0"/>
              <a:t>angular.io/guide/service-worker-intro</a:t>
            </a:r>
          </a:p>
          <a:p>
            <a:r>
              <a:rPr lang="pt-BR" sz="1800" dirty="0"/>
              <a:t>https://</a:t>
            </a:r>
            <a:r>
              <a:rPr lang="pt-BR" sz="1800" dirty="0" smtClean="0"/>
              <a:t>docs.nativescript.org/angular/start/introduction</a:t>
            </a:r>
          </a:p>
          <a:p>
            <a:r>
              <a:rPr lang="pt-BR" sz="1800" dirty="0"/>
              <a:t>https://docs.nativescript.org/angular/start/ns-setup-win</a:t>
            </a:r>
            <a:endParaRPr lang="pt-BR" sz="1800" dirty="0" smtClean="0"/>
          </a:p>
          <a:p>
            <a:r>
              <a:rPr lang="pt-BR" sz="1800" dirty="0"/>
              <a:t>https://www.nativescript.org/nativescript-sidekick</a:t>
            </a:r>
            <a:endParaRPr lang="pt-BR" sz="1800" dirty="0" smtClean="0"/>
          </a:p>
          <a:p>
            <a:r>
              <a:rPr lang="pt-BR" sz="1800" dirty="0"/>
              <a:t>https://</a:t>
            </a:r>
            <a:r>
              <a:rPr lang="pt-BR" sz="1800" dirty="0" smtClean="0"/>
              <a:t>blog.angular.io/apps-that-work-natively-on-the-web-and-mobile-9b26852495e7</a:t>
            </a:r>
          </a:p>
          <a:p>
            <a:r>
              <a:rPr lang="pt-BR" sz="1800" dirty="0"/>
              <a:t>https://material.angular.io</a:t>
            </a:r>
            <a:r>
              <a:rPr lang="pt-BR" sz="1800" dirty="0" smtClean="0"/>
              <a:t>/</a:t>
            </a:r>
          </a:p>
          <a:p>
            <a:r>
              <a:rPr lang="pt-BR" sz="1800" dirty="0"/>
              <a:t>https://alligator.io/angular/electron</a:t>
            </a:r>
            <a:r>
              <a:rPr lang="pt-BR" sz="1800" dirty="0" smtClean="0"/>
              <a:t>/</a:t>
            </a:r>
          </a:p>
          <a:p>
            <a:endParaRPr lang="pt-BR" sz="1800" dirty="0" smtClean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2380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F | TOTVS HTML FRAMEWORK">
            <a:extLst>
              <a:ext uri="{FF2B5EF4-FFF2-40B4-BE49-F238E27FC236}">
                <a16:creationId xmlns="" xmlns:a16="http://schemas.microsoft.com/office/drawing/2014/main" id="{BB005F26-DA62-4943-A756-4682C073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4" y="1497496"/>
            <a:ext cx="5071875" cy="296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6A4F7D37-37E9-4F35-880A-A97C0F193CEB}"/>
              </a:ext>
            </a:extLst>
          </p:cNvPr>
          <p:cNvSpPr/>
          <p:nvPr/>
        </p:nvSpPr>
        <p:spPr>
          <a:xfrm>
            <a:off x="3149816" y="4675570"/>
            <a:ext cx="2844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/>
              <a:t>thf.totvs.com.br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915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26FF53F-A796-481E-9291-8C32C866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="" xmlns:a16="http://schemas.microsoft.com/office/drawing/2014/main" id="{3213DD50-8498-4665-8963-8109216C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242" y="3734900"/>
            <a:ext cx="576000" cy="576000"/>
          </a:xfrm>
        </p:spPr>
      </p:pic>
      <p:pic>
        <p:nvPicPr>
          <p:cNvPr id="7" name="Gráfico 6">
            <a:extLst>
              <a:ext uri="{FF2B5EF4-FFF2-40B4-BE49-F238E27FC236}">
                <a16:creationId xmlns="" xmlns:a16="http://schemas.microsoft.com/office/drawing/2014/main" id="{83E938B1-7020-4227-98BD-7451427342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242" y="5113528"/>
            <a:ext cx="576000" cy="57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9F4AEC4D-10B0-47FF-8BDD-2931D49F1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15" y="2277684"/>
            <a:ext cx="1169216" cy="1169216"/>
          </a:xfrm>
          <a:prstGeom prst="ellipse">
            <a:avLst/>
          </a:prstGeom>
          <a:ln w="57150">
            <a:solidFill>
              <a:schemeClr val="accent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="" xmlns:a16="http://schemas.microsoft.com/office/drawing/2014/main" id="{67CE7605-FB52-4697-8A0E-D692FFC5BE55}"/>
              </a:ext>
            </a:extLst>
          </p:cNvPr>
          <p:cNvSpPr txBox="1"/>
          <p:nvPr/>
        </p:nvSpPr>
        <p:spPr>
          <a:xfrm>
            <a:off x="2509988" y="2215962"/>
            <a:ext cx="346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Eduardo Florence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03EFDBB7-A110-4682-A17D-8A352AFF9084}"/>
              </a:ext>
            </a:extLst>
          </p:cNvPr>
          <p:cNvSpPr txBox="1"/>
          <p:nvPr/>
        </p:nvSpPr>
        <p:spPr>
          <a:xfrm>
            <a:off x="2509990" y="2800570"/>
            <a:ext cx="5545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Angular, </a:t>
            </a:r>
            <a:r>
              <a:rPr lang="pt-BR" sz="2000" dirty="0" err="1"/>
              <a:t>RxJS</a:t>
            </a:r>
            <a:r>
              <a:rPr lang="pt-BR" sz="2000" dirty="0"/>
              <a:t>, </a:t>
            </a:r>
            <a:r>
              <a:rPr lang="pt-BR" sz="2000" dirty="0" err="1"/>
              <a:t>TypeScript</a:t>
            </a:r>
            <a:r>
              <a:rPr lang="pt-BR" sz="2000" dirty="0"/>
              <a:t>, SASS, PWA, </a:t>
            </a:r>
            <a:r>
              <a:rPr lang="pt-BR" sz="2000" dirty="0" err="1"/>
              <a:t>NativeScript</a:t>
            </a:r>
            <a:r>
              <a:rPr lang="pt-BR" sz="2000" dirty="0"/>
              <a:t>, </a:t>
            </a:r>
          </a:p>
          <a:p>
            <a:r>
              <a:rPr lang="pt-BR" sz="2000" dirty="0"/>
              <a:t>Node, </a:t>
            </a:r>
            <a:r>
              <a:rPr lang="pt-BR" sz="2000" dirty="0" err="1"/>
              <a:t>JavaScript</a:t>
            </a:r>
            <a:r>
              <a:rPr lang="pt-BR" sz="2000" dirty="0"/>
              <a:t>, PostgreSQL, </a:t>
            </a:r>
            <a:r>
              <a:rPr lang="pt-BR" sz="2000" dirty="0" err="1" smtClean="0"/>
              <a:t>MongoDB</a:t>
            </a:r>
            <a:r>
              <a:rPr lang="pt-BR" sz="2000" dirty="0" smtClean="0"/>
              <a:t>, </a:t>
            </a:r>
            <a:r>
              <a:rPr lang="pt-BR" sz="2000" dirty="0" err="1" smtClean="0"/>
              <a:t>Serverless</a:t>
            </a:r>
            <a:endParaRPr lang="pt-BR" sz="2000" dirty="0"/>
          </a:p>
        </p:txBody>
      </p:sp>
      <p:sp>
        <p:nvSpPr>
          <p:cNvPr id="3" name="Retângulo 2"/>
          <p:cNvSpPr/>
          <p:nvPr/>
        </p:nvSpPr>
        <p:spPr>
          <a:xfrm>
            <a:off x="1827151" y="5186085"/>
            <a:ext cx="54198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github.com/</a:t>
            </a:r>
            <a:r>
              <a:rPr lang="pt-BR" sz="2200" dirty="0" err="1"/>
              <a:t>eduardoflorence</a:t>
            </a:r>
            <a:r>
              <a:rPr lang="pt-BR" sz="2200" dirty="0"/>
              <a:t>/</a:t>
            </a:r>
            <a:r>
              <a:rPr lang="pt-BR" sz="2200" dirty="0" err="1"/>
              <a:t>appdevfest</a:t>
            </a:r>
            <a:endParaRPr lang="pt-BR" sz="2200" dirty="0"/>
          </a:p>
        </p:txBody>
      </p:sp>
      <p:sp>
        <p:nvSpPr>
          <p:cNvPr id="11" name="Retângulo 10"/>
          <p:cNvSpPr/>
          <p:nvPr/>
        </p:nvSpPr>
        <p:spPr>
          <a:xfrm>
            <a:off x="1827151" y="384353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dirty="0" smtClean="0"/>
              <a:t>@</a:t>
            </a:r>
            <a:r>
              <a:rPr lang="pt-BR" sz="2200" dirty="0" err="1" smtClean="0"/>
              <a:t>eduardoflorence</a:t>
            </a:r>
            <a:endParaRPr lang="pt-BR" sz="2200" dirty="0"/>
          </a:p>
        </p:txBody>
      </p:sp>
      <p:pic>
        <p:nvPicPr>
          <p:cNvPr id="2050" name="Picture 2" descr="Email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242" y="4434901"/>
            <a:ext cx="575999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827151" y="4507457"/>
            <a:ext cx="47011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 smtClean="0"/>
              <a:t>eduardo@infolink.com.br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41634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FBC86960-D256-463B-ABFB-EA534305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7" y="672975"/>
            <a:ext cx="8587409" cy="48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8BCDB002-A5A6-4D3C-8831-3E6291FC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Desenvolvimento Web</a:t>
            </a:r>
          </a:p>
        </p:txBody>
      </p:sp>
    </p:spTree>
    <p:extLst>
      <p:ext uri="{BB962C8B-B14F-4D97-AF65-F5344CB8AC3E}">
        <p14:creationId xmlns:p14="http://schemas.microsoft.com/office/powerpoint/2010/main" val="310424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F0C5EF70-1519-4294-B477-96E5A90CB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948484"/>
            <a:ext cx="6953250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3BD6CA87-2701-4357-B440-38726984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1C7E4875-751B-46D4-B1B7-04DE6538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573" y="1960018"/>
            <a:ext cx="5480396" cy="4006359"/>
          </a:xfrm>
          <a:prstGeom prst="rect">
            <a:avLst/>
          </a:prstGeom>
        </p:spPr>
      </p:pic>
      <p:pic>
        <p:nvPicPr>
          <p:cNvPr id="6148" name="Picture 4" descr="Resultado de imagem para visual studio code">
            <a:extLst>
              <a:ext uri="{FF2B5EF4-FFF2-40B4-BE49-F238E27FC236}">
                <a16:creationId xmlns="" xmlns:a16="http://schemas.microsoft.com/office/drawing/2014/main" id="{31168909-62FA-4DBB-B27D-8B7314B9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0" y="320596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0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TM02892315[[fn=Mecha]]</Template>
  <TotalTime>2322</TotalTime>
  <Words>357</Words>
  <Application>Microsoft Office PowerPoint</Application>
  <PresentationFormat>Apresentação na tela (4:3)</PresentationFormat>
  <Paragraphs>114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50</vt:i4>
      </vt:variant>
    </vt:vector>
  </HeadingPairs>
  <TitlesOfParts>
    <vt:vector size="52" baseType="lpstr">
      <vt:lpstr>HDOfficeLightV0</vt:lpstr>
      <vt:lpstr>Retrospectiva</vt:lpstr>
      <vt:lpstr>Desenvolvimento híbrido  de verdade</vt:lpstr>
      <vt:lpstr>Desenvolvimento Híbrido  vs. Aplicativo Híbrido</vt:lpstr>
      <vt:lpstr>FRAMEWORKS JS</vt:lpstr>
      <vt:lpstr>Apresentação do PowerPoint</vt:lpstr>
      <vt:lpstr>Apresentação do PowerPoint</vt:lpstr>
      <vt:lpstr>Apresentação do PowerPoint</vt:lpstr>
      <vt:lpstr>Desenvolvimento Web</vt:lpstr>
      <vt:lpstr>Ambiente</vt:lpstr>
      <vt:lpstr>Ambiente</vt:lpstr>
      <vt:lpstr>Ambiente</vt:lpstr>
      <vt:lpstr>Criando uma aplicação no Angular</vt:lpstr>
      <vt:lpstr>Criando uma aplicação no Angular</vt:lpstr>
      <vt:lpstr>Criando uma aplicação no Angular</vt:lpstr>
      <vt:lpstr>Apresentação do PowerPoint</vt:lpstr>
      <vt:lpstr>Apresentação do PowerPoint</vt:lpstr>
      <vt:lpstr>Criando módulos, componentes e serviços</vt:lpstr>
      <vt:lpstr>Angular Schematics</vt:lpstr>
      <vt:lpstr>Angular Material</vt:lpstr>
      <vt:lpstr>Angular Material</vt:lpstr>
      <vt:lpstr>Angular Material</vt:lpstr>
      <vt:lpstr>Angular Material</vt:lpstr>
      <vt:lpstr>Angular Material</vt:lpstr>
      <vt:lpstr>Desenvolvimento Mobile</vt:lpstr>
      <vt:lpstr>Híbrido, Nativo ou PWA </vt:lpstr>
      <vt:lpstr>Entendi, mas escolho qual?</vt:lpstr>
      <vt:lpstr>PWA</vt:lpstr>
      <vt:lpstr>PWA    ngsw-config.json</vt:lpstr>
      <vt:lpstr>PWA     manifest.json</vt:lpstr>
      <vt:lpstr>PWA         index.html</vt:lpstr>
      <vt:lpstr>Testando o PWA</vt:lpstr>
      <vt:lpstr>Testando o PWA</vt:lpstr>
      <vt:lpstr>Testando o PWA</vt:lpstr>
      <vt:lpstr>Framework mobile</vt:lpstr>
      <vt:lpstr>NativeScript</vt:lpstr>
      <vt:lpstr>NativeScript - Instalação</vt:lpstr>
      <vt:lpstr>NativeScript Criando um projeto</vt:lpstr>
      <vt:lpstr>NativeScript Migrando um projeto</vt:lpstr>
      <vt:lpstr>NativeScript Migrando um projeto</vt:lpstr>
      <vt:lpstr>Apresentação do PowerPoint</vt:lpstr>
      <vt:lpstr>NativeScript Testando um projeto</vt:lpstr>
      <vt:lpstr>NativeScript Testando um projeto</vt:lpstr>
      <vt:lpstr>NativeScript Emulador Android</vt:lpstr>
      <vt:lpstr>NativeScript Emulador Android</vt:lpstr>
      <vt:lpstr>NativeScript “Plugin” para build iOS local</vt:lpstr>
      <vt:lpstr>NativeScript Emulador iOS</vt:lpstr>
      <vt:lpstr>NativeScript Alternativa iOS / Build Cloud</vt:lpstr>
      <vt:lpstr>Dever de casa</vt:lpstr>
      <vt:lpstr>Apresentação do PowerPoint</vt:lpstr>
      <vt:lpstr>Referências</vt:lpstr>
      <vt:lpstr>Contatos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</dc:creator>
  <cp:lastModifiedBy>Eduardo GEMINI</cp:lastModifiedBy>
  <cp:revision>98</cp:revision>
  <dcterms:created xsi:type="dcterms:W3CDTF">2014-09-16T21:32:26Z</dcterms:created>
  <dcterms:modified xsi:type="dcterms:W3CDTF">2018-11-16T15:00:50Z</dcterms:modified>
</cp:coreProperties>
</file>